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맑은 고딕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/>
    <p:restoredTop sz="94660"/>
  </p:normalViewPr>
  <p:slideViewPr>
    <p:cSldViewPr snapToGrid="0">
      <p:cViewPr>
        <p:scale>
          <a:sx n="75" d="100"/>
          <a:sy n="75" d="100"/>
        </p:scale>
        <p:origin x="-931" y="-33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7FB36FB-C10C-479A-9DFD-15DEB134881C}" type="datetime1">
              <a:rPr lang="ko-KR" altLang="en-US"/>
              <a:pPr lvl="0">
                <a:defRPr lang="ko-KR" altLang="en-US"/>
              </a:pPr>
              <a:t>2019-12-25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0880" y="548640"/>
            <a:ext cx="10800000" cy="5720080"/>
          </a:xfrm>
          <a:prstGeom prst="rect">
            <a:avLst/>
          </a:prstGeom>
          <a:blipFill dpi="0" rotWithShape="1">
            <a:blip r:embed="rId2" cstate="print">
              <a:alphaModFix amt="71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0880" y="1127760"/>
            <a:ext cx="10800000" cy="4622800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9643" y="2457633"/>
            <a:ext cx="8726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RSNA </a:t>
            </a:r>
          </a:p>
          <a:p>
            <a:pPr algn="ctr"/>
            <a:r>
              <a:rPr lang="en-US" altLang="ko-KR" sz="4000" b="1" smtClean="0">
                <a:solidFill>
                  <a:srgbClr val="002060"/>
                </a:solidFill>
              </a:rPr>
              <a:t>Intracranial Hemorrhage Detection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17090" y="4257040"/>
            <a:ext cx="4627469" cy="96520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휴먼컴퓨터인터랙션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멀티미디어공학과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2012112831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이세규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2012112851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장규영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4012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10" y="427233"/>
            <a:ext cx="3954779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In &amp; Out Information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3935" y="986609"/>
            <a:ext cx="1411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Ground Trust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656" y="1979548"/>
            <a:ext cx="1905709" cy="36933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Ground Trust.csv</a:t>
            </a:r>
            <a:endParaRPr lang="ko-KR" alt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b="47700"/>
          <a:stretch>
            <a:fillRect/>
          </a:stretch>
        </p:blipFill>
        <p:spPr>
          <a:xfrm>
            <a:off x="2953384" y="1940490"/>
            <a:ext cx="6180455" cy="35865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12" name="TextBox 11"/>
          <p:cNvSpPr txBox="1"/>
          <p:nvPr/>
        </p:nvSpPr>
        <p:spPr>
          <a:xfrm>
            <a:off x="3746957" y="5638800"/>
            <a:ext cx="677108" cy="340995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/>
              <a:t>…</a:t>
            </a:r>
            <a:endParaRPr lang="ko-KR" altLang="en-US" sz="320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4012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10" y="427233"/>
            <a:ext cx="3954779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In &amp; Out Information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2691" y="986609"/>
            <a:ext cx="18667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Data Visualization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5120" y="1696720"/>
            <a:ext cx="1635760" cy="3747559"/>
            <a:chOff x="368599" y="1412776"/>
            <a:chExt cx="2246257" cy="427534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900" r="71320" b="700"/>
            <a:stretch>
              <a:fillRect/>
            </a:stretch>
          </p:blipFill>
          <p:spPr>
            <a:xfrm>
              <a:off x="395536" y="1556792"/>
              <a:ext cx="1392624" cy="410232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68597" y="1412774"/>
              <a:ext cx="817059" cy="3006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/>
                <a:t>count</a:t>
              </a:r>
              <a:endParaRPr lang="ko-KR" altLang="en-US" sz="1200" b="1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78520" r="5800"/>
            <a:stretch>
              <a:fillRect/>
            </a:stretch>
          </p:blipFill>
          <p:spPr>
            <a:xfrm>
              <a:off x="1767840" y="1556792"/>
              <a:ext cx="847016" cy="4131327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1676400" y="4683760"/>
              <a:ext cx="406400" cy="40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850" r="3850"/>
          <a:stretch>
            <a:fillRect/>
          </a:stretch>
        </p:blipFill>
        <p:spPr>
          <a:xfrm>
            <a:off x="1930008" y="2275840"/>
            <a:ext cx="2793329" cy="211540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244840" y="2164080"/>
            <a:ext cx="3607101" cy="2307992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17" name="그룹 16"/>
          <p:cNvGrpSpPr/>
          <p:nvPr/>
        </p:nvGrpSpPr>
        <p:grpSpPr>
          <a:xfrm>
            <a:off x="4741352" y="1940560"/>
            <a:ext cx="3911018" cy="3279676"/>
            <a:chOff x="4863272" y="1148080"/>
            <a:chExt cx="3911018" cy="3279676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800" r="8860"/>
            <a:stretch>
              <a:fillRect/>
            </a:stretch>
          </p:blipFill>
          <p:spPr>
            <a:xfrm>
              <a:off x="4944552" y="1148080"/>
              <a:ext cx="3829738" cy="327967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863272" y="1182633"/>
              <a:ext cx="59984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/>
                <a:t>count</a:t>
              </a:r>
              <a:endParaRPr lang="ko-KR" altLang="en-US" sz="1200" b="1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0240" y="5191760"/>
            <a:ext cx="7689850" cy="9023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데이터 분포를 유사하게 맞춰주면 네트워크의 성능이 좋아질 것이라 가정</a:t>
            </a:r>
          </a:p>
          <a:p>
            <a:pPr lvl="0">
              <a:defRPr lang="ko-KR" altLang="en-US"/>
            </a:pPr>
            <a:r>
              <a:rPr lang="en-US" altLang="ko-KR"/>
              <a:t>Nothing 1,200</a:t>
            </a:r>
            <a:r>
              <a:rPr lang="ko-KR" altLang="en-US"/>
              <a:t>장</a:t>
            </a:r>
            <a:r>
              <a:rPr lang="en-US" altLang="ko-KR"/>
              <a:t> + </a:t>
            </a:r>
            <a:r>
              <a:rPr lang="ko-KR" altLang="en-US"/>
              <a:t>각 질병 별 </a:t>
            </a:r>
            <a:r>
              <a:rPr lang="en-US" altLang="ko-KR"/>
              <a:t>1,200</a:t>
            </a:r>
            <a:r>
              <a:rPr lang="ko-KR" altLang="en-US"/>
              <a:t>장 추출</a:t>
            </a:r>
          </a:p>
          <a:p>
            <a:pPr lvl="0">
              <a:defRPr lang="ko-KR" altLang="en-US"/>
            </a:pPr>
            <a:r>
              <a:rPr lang="en-US" altLang="ko-KR"/>
              <a:t>1,000</a:t>
            </a:r>
            <a:r>
              <a:rPr lang="ko-KR" altLang="en-US"/>
              <a:t>장은 트레이닝에 사용</a:t>
            </a:r>
            <a:r>
              <a:rPr lang="en-US" altLang="ko-KR"/>
              <a:t>, 200</a:t>
            </a:r>
            <a:r>
              <a:rPr lang="ko-KR" altLang="en-US"/>
              <a:t>장은 검증에 사용</a:t>
            </a:r>
            <a:endParaRPr lang="en-US" altLang="ko-KR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76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9" smtClean="0">
                <a:solidFill>
                  <a:srgbClr val="00002F"/>
                </a:solidFill>
                <a:latin typeface="나눔스퀘어 Bold"/>
                <a:ea typeface="나눔스퀘어 Bold"/>
              </a:rPr>
              <a:t>03</a:t>
            </a:r>
            <a:endParaRPr lang="ko-KR" altLang="en-US" sz="4400" spc="-269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나눔스퀘어 Bold"/>
                <a:ea typeface="나눔스퀘어 Bold"/>
              </a:rPr>
              <a:t>Procedures of Training &amp; Inference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265872" y="166687"/>
            <a:ext cx="9831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학습이 잘 </a:t>
            </a:r>
            <a:r>
              <a:rPr lang="ko-KR" altLang="en-US" sz="4400" b="1" spc="-356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됐는지 </a:t>
            </a:r>
            <a:r>
              <a:rPr lang="ko-KR" altLang="en-US" sz="4400" b="1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어떻게 평가할 수 있을까?</a:t>
            </a:r>
          </a:p>
        </p:txBody>
      </p:sp>
      <p:grpSp>
        <p:nvGrpSpPr>
          <p:cNvPr id="5" name="그룹 42"/>
          <p:cNvGrpSpPr/>
          <p:nvPr/>
        </p:nvGrpSpPr>
        <p:grpSpPr>
          <a:xfrm>
            <a:off x="6123458" y="4564370"/>
            <a:ext cx="3318198" cy="951080"/>
            <a:chOff x="8063224" y="1935315"/>
            <a:chExt cx="1758479" cy="649077"/>
          </a:xfrm>
        </p:grpSpPr>
        <p:sp>
          <p:nvSpPr>
            <p:cNvPr id="6" name="TextBox 39"/>
            <p:cNvSpPr txBox="1"/>
            <p:nvPr/>
          </p:nvSpPr>
          <p:spPr>
            <a:xfrm>
              <a:off x="8063224" y="2346957"/>
              <a:ext cx="1758479" cy="237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700"/>
                <a:t>[1.0, 0.0, 0.0, 0.0, 1.0, 1.0]</a:t>
              </a:r>
              <a:endParaRPr lang="ko-KR" altLang="en-US" sz="1700"/>
            </a:p>
          </p:txBody>
        </p:sp>
        <p:sp>
          <p:nvSpPr>
            <p:cNvPr id="7" name="TextBox 41"/>
            <p:cNvSpPr txBox="1"/>
            <p:nvPr/>
          </p:nvSpPr>
          <p:spPr>
            <a:xfrm>
              <a:off x="8382160" y="1935315"/>
              <a:ext cx="1039494" cy="229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600" b="1"/>
                <a:t>Ground Trust</a:t>
              </a:r>
              <a:endParaRPr lang="ko-KR" altLang="en-US" sz="1600" b="1"/>
            </a:p>
          </p:txBody>
        </p:sp>
      </p:grpSp>
      <p:sp>
        <p:nvSpPr>
          <p:cNvPr id="8" name="모서리가 둥근 직사각형 36"/>
          <p:cNvSpPr/>
          <p:nvPr/>
        </p:nvSpPr>
        <p:spPr>
          <a:xfrm>
            <a:off x="6416836" y="4461033"/>
            <a:ext cx="1889959" cy="65503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/>
          </a:p>
        </p:txBody>
      </p:sp>
      <p:grpSp>
        <p:nvGrpSpPr>
          <p:cNvPr id="25" name="그룹 42"/>
          <p:cNvGrpSpPr/>
          <p:nvPr/>
        </p:nvGrpSpPr>
        <p:grpSpPr>
          <a:xfrm>
            <a:off x="2023429" y="4552448"/>
            <a:ext cx="3401543" cy="943951"/>
            <a:chOff x="8063223" y="1935304"/>
            <a:chExt cx="1876722" cy="644211"/>
          </a:xfrm>
        </p:grpSpPr>
        <p:sp>
          <p:nvSpPr>
            <p:cNvPr id="26" name="TextBox 39"/>
            <p:cNvSpPr txBox="1"/>
            <p:nvPr/>
          </p:nvSpPr>
          <p:spPr>
            <a:xfrm>
              <a:off x="8063223" y="2346949"/>
              <a:ext cx="1876722" cy="237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700"/>
                <a:t>[0.87, 0.12, 0.32, 0.22, 0.91, 0.95]</a:t>
              </a:r>
            </a:p>
          </p:txBody>
        </p:sp>
        <p:sp>
          <p:nvSpPr>
            <p:cNvPr id="27" name="TextBox 41"/>
            <p:cNvSpPr txBox="1"/>
            <p:nvPr/>
          </p:nvSpPr>
          <p:spPr>
            <a:xfrm>
              <a:off x="8382159" y="1935304"/>
              <a:ext cx="1039496" cy="229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600" b="1"/>
                <a:t>Output </a:t>
              </a:r>
            </a:p>
          </p:txBody>
        </p:sp>
      </p:grpSp>
      <p:sp>
        <p:nvSpPr>
          <p:cNvPr id="28" name="모서리가 둥근 직사각형 36"/>
          <p:cNvSpPr/>
          <p:nvPr/>
        </p:nvSpPr>
        <p:spPr>
          <a:xfrm>
            <a:off x="2316806" y="4449127"/>
            <a:ext cx="1889959" cy="65503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400"/>
          </a:p>
        </p:txBody>
      </p:sp>
      <p:sp>
        <p:nvSpPr>
          <p:cNvPr id="34" name="TextBox 39"/>
          <p:cNvSpPr txBox="1"/>
          <p:nvPr/>
        </p:nvSpPr>
        <p:spPr>
          <a:xfrm>
            <a:off x="6123458" y="5167542"/>
            <a:ext cx="3318198" cy="34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/>
              <a:t>[1.0, 0.0, 0.0, 0.0, 1.0, 1.0]</a:t>
            </a:r>
            <a:endParaRPr lang="ko-KR" altLang="en-US" sz="1700"/>
          </a:p>
        </p:txBody>
      </p:sp>
      <p:sp>
        <p:nvSpPr>
          <p:cNvPr id="35" name="TextBox 39"/>
          <p:cNvSpPr txBox="1"/>
          <p:nvPr/>
        </p:nvSpPr>
        <p:spPr>
          <a:xfrm>
            <a:off x="3382637" y="5655468"/>
            <a:ext cx="4246885" cy="64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eaLnBrk="1" latinLnBrk="1" hangingPunct="1">
              <a:defRPr lang="ko-KR" altLang="en-US"/>
            </a:pPr>
            <a:r>
              <a:rPr lang="en-US" altLang="ko-KR" sz="3600" b="0" i="0" kern="1200" spc="5">
                <a:solidFill>
                  <a:srgbClr val="000000"/>
                </a:solidFill>
                <a:latin typeface="맑은 고딕"/>
                <a:ea typeface="맑은 고딕"/>
              </a:rPr>
              <a:t>absolute</a:t>
            </a:r>
            <a:r>
              <a:rPr lang="en-US" altLang="ko-KR" sz="2400"/>
              <a:t>(Output - G.T)</a:t>
            </a:r>
          </a:p>
        </p:txBody>
      </p:sp>
      <p:sp>
        <p:nvSpPr>
          <p:cNvPr id="36" name="TextBox 39"/>
          <p:cNvSpPr txBox="1"/>
          <p:nvPr/>
        </p:nvSpPr>
        <p:spPr>
          <a:xfrm>
            <a:off x="428139" y="1143000"/>
            <a:ext cx="10164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eaLnBrk="1" latinLnBrk="1" hangingPunct="1">
              <a:defRPr lang="ko-KR" altLang="en-US"/>
            </a:pPr>
            <a:r>
              <a:rPr lang="en-US" altLang="ko-KR" sz="2400"/>
              <a:t>1. </a:t>
            </a:r>
            <a:r>
              <a:rPr lang="en-US" altLang="ko-KR" sz="2400" smtClean="0"/>
              <a:t>Multi-label</a:t>
            </a:r>
            <a:r>
              <a:rPr lang="ko-KR" altLang="en-US" sz="2400"/>
              <a:t>이기 때문에 </a:t>
            </a:r>
            <a:r>
              <a:rPr lang="en-US" altLang="ko-KR" sz="2400"/>
              <a:t>Argmax</a:t>
            </a:r>
            <a:r>
              <a:rPr lang="ko-KR" altLang="en-US" sz="2400"/>
              <a:t>로 </a:t>
            </a:r>
            <a:r>
              <a:rPr lang="en-US" altLang="ko-KR" sz="2400" smtClean="0"/>
              <a:t>Accuracy</a:t>
            </a:r>
            <a:r>
              <a:rPr lang="ko-KR" altLang="en-US" sz="2400"/>
              <a:t>를 확인하는 것은 </a:t>
            </a:r>
            <a:r>
              <a:rPr lang="ko-KR" altLang="en-US" sz="2400" smtClean="0"/>
              <a:t>힘듦.</a:t>
            </a:r>
            <a:endParaRPr lang="ko-KR" altLang="en-US" sz="2400"/>
          </a:p>
        </p:txBody>
      </p:sp>
      <p:sp>
        <p:nvSpPr>
          <p:cNvPr id="37" name="TextBox 39"/>
          <p:cNvSpPr txBox="1"/>
          <p:nvPr/>
        </p:nvSpPr>
        <p:spPr>
          <a:xfrm>
            <a:off x="449569" y="1759743"/>
            <a:ext cx="116763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eaLnBrk="1" latinLnBrk="1" hangingPunct="1">
              <a:defRPr lang="ko-KR" altLang="en-US"/>
            </a:pPr>
            <a:r>
              <a:rPr lang="ko-KR" altLang="en-US" sz="2400"/>
              <a:t>2</a:t>
            </a:r>
            <a:r>
              <a:rPr lang="en-US" altLang="ko-KR" sz="2400"/>
              <a:t>.</a:t>
            </a:r>
            <a:r>
              <a:rPr lang="ko-KR" altLang="en-US" sz="2400"/>
              <a:t> 그렇다고 특정 </a:t>
            </a:r>
            <a:r>
              <a:rPr lang="en-US" altLang="ko-KR" sz="2400" smtClean="0"/>
              <a:t>Threshold</a:t>
            </a:r>
            <a:r>
              <a:rPr lang="ko-KR" altLang="en-US" sz="2400"/>
              <a:t>값에 따라 </a:t>
            </a:r>
            <a:r>
              <a:rPr lang="en-US" altLang="ko-KR" sz="2400" smtClean="0"/>
              <a:t>Accuracy</a:t>
            </a:r>
            <a:r>
              <a:rPr lang="ko-KR" altLang="en-US" sz="2400"/>
              <a:t>를 확인하는 것은 위험한 방식임.</a:t>
            </a:r>
          </a:p>
          <a:p>
            <a:pPr marL="0" lvl="0" algn="l" defTabSz="914400" eaLnBrk="1" latinLnBrk="1" hangingPunct="1">
              <a:defRPr lang="ko-KR" altLang="en-US"/>
            </a:pPr>
            <a:endParaRPr lang="ko-KR" altLang="en-US" sz="2400"/>
          </a:p>
          <a:p>
            <a:pPr marL="0" lvl="0" algn="l" defTabSz="914400" eaLnBrk="1" latinLnBrk="1" hangingPunct="1">
              <a:defRPr lang="ko-KR" altLang="en-US"/>
            </a:pPr>
            <a:r>
              <a:rPr lang="ko-KR" altLang="en-US" sz="2400"/>
              <a:t>3. 그래서, </a:t>
            </a:r>
            <a:r>
              <a:rPr lang="en-US" altLang="ko-KR" sz="2400"/>
              <a:t>Output</a:t>
            </a:r>
            <a:r>
              <a:rPr lang="ko-KR" altLang="en-US" sz="2400"/>
              <a:t>과 </a:t>
            </a:r>
            <a:r>
              <a:rPr lang="en-US" altLang="ko-KR" sz="2400"/>
              <a:t>G.T</a:t>
            </a:r>
            <a:r>
              <a:rPr lang="ko-KR" altLang="en-US" sz="2400"/>
              <a:t>의 차이값으로 학습이 잘 </a:t>
            </a:r>
            <a:r>
              <a:rPr lang="ko-KR" altLang="en-US" sz="2400" smtClean="0"/>
              <a:t>되</a:t>
            </a:r>
            <a:r>
              <a:rPr lang="ko-KR" altLang="en-US" sz="2400" smtClean="0"/>
              <a:t>었</a:t>
            </a:r>
            <a:r>
              <a:rPr lang="ko-KR" altLang="en-US" sz="2400" smtClean="0"/>
              <a:t>는지 </a:t>
            </a:r>
            <a:r>
              <a:rPr lang="ko-KR" altLang="en-US" sz="2400"/>
              <a:t>아닌지 파악하려고 함.</a:t>
            </a:r>
          </a:p>
          <a:p>
            <a:pPr marL="0" lvl="0" algn="l" defTabSz="914400" eaLnBrk="1" latinLnBrk="1" hangingPunct="1">
              <a:defRPr lang="ko-KR" altLang="en-US"/>
            </a:pPr>
            <a:r>
              <a:rPr lang="ko-KR" altLang="en-US" sz="2400"/>
              <a:t>만약 차이값이 커지면, 학습이 </a:t>
            </a:r>
            <a:r>
              <a:rPr lang="ko-KR" altLang="en-US" sz="2400" smtClean="0"/>
              <a:t>제대로 안 되었다는 </a:t>
            </a:r>
            <a:r>
              <a:rPr lang="ko-KR" altLang="en-US" sz="2400"/>
              <a:t>것이고, </a:t>
            </a:r>
          </a:p>
          <a:p>
            <a:pPr marL="0" lvl="0" algn="l" defTabSz="914400" eaLnBrk="1" latinLnBrk="1" hangingPunct="1">
              <a:defRPr lang="ko-KR" altLang="en-US"/>
            </a:pPr>
            <a:r>
              <a:rPr lang="ko-KR" altLang="en-US" sz="2400"/>
              <a:t>만약 차이값이 작으면, 학습이 잘 </a:t>
            </a:r>
            <a:r>
              <a:rPr lang="ko-KR" altLang="en-US" sz="2400" smtClean="0"/>
              <a:t>되었다는 </a:t>
            </a:r>
            <a:r>
              <a:rPr lang="ko-KR" altLang="en-US" sz="2400"/>
              <a:t>것이다.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8208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427233"/>
            <a:ext cx="8450580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Procedures of training (TR) &amp; inference (INF)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4885" y="1006929"/>
            <a:ext cx="17545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Training Process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06071" y="2493130"/>
            <a:ext cx="6033770" cy="1935360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43" name="그룹 42"/>
          <p:cNvGrpSpPr/>
          <p:nvPr/>
        </p:nvGrpSpPr>
        <p:grpSpPr>
          <a:xfrm>
            <a:off x="8493760" y="2468880"/>
            <a:ext cx="2877711" cy="1145361"/>
            <a:chOff x="8158480" y="1971040"/>
            <a:chExt cx="2877711" cy="1145361"/>
          </a:xfrm>
        </p:grpSpPr>
        <p:sp>
          <p:nvSpPr>
            <p:cNvPr id="40" name="TextBox 39"/>
            <p:cNvSpPr txBox="1"/>
            <p:nvPr/>
          </p:nvSpPr>
          <p:spPr>
            <a:xfrm>
              <a:off x="8158480" y="2346960"/>
              <a:ext cx="2856230" cy="7537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100" b="1"/>
                <a:t>[any, epidural, intraparenchymal, </a:t>
              </a:r>
            </a:p>
            <a:p>
              <a:pPr lvl="0">
                <a:defRPr lang="ko-KR" altLang="en-US"/>
              </a:pPr>
              <a:r>
                <a:rPr lang="en-US" altLang="ko-KR" sz="1100" b="1"/>
                <a:t>intraventricular,subarachnoid, subdural]</a:t>
              </a:r>
            </a:p>
            <a:p>
              <a:pPr lvl="0">
                <a:defRPr lang="ko-KR" altLang="en-US"/>
              </a:pPr>
              <a:endParaRPr lang="en-US" altLang="ko-KR" sz="1100"/>
            </a:p>
            <a:p>
              <a:pPr lvl="0">
                <a:defRPr lang="ko-KR" altLang="en-US"/>
              </a:pPr>
              <a:r>
                <a:rPr lang="en-US" altLang="ko-KR" sz="1100"/>
                <a:t>[1.0, 0.0, 0.0, 0.0, 1.0, 1.0]</a:t>
              </a:r>
              <a:endParaRPr lang="ko-KR" altLang="en-US" sz="11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27440" y="1971040"/>
              <a:ext cx="1039495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 b="1"/>
                <a:t>Ground Trust</a:t>
              </a:r>
              <a:endParaRPr lang="ko-KR" altLang="en-US" sz="1050" b="1"/>
            </a:p>
          </p:txBody>
        </p:sp>
      </p:grpSp>
      <p:sp>
        <p:nvSpPr>
          <p:cNvPr id="44" name="이등변 삼각형 43"/>
          <p:cNvSpPr/>
          <p:nvPr/>
        </p:nvSpPr>
        <p:spPr>
          <a:xfrm>
            <a:off x="6807200" y="1971040"/>
            <a:ext cx="1178560" cy="101600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/>
              <a:t>MSE Loss</a:t>
            </a:r>
            <a:endParaRPr lang="ko-KR" altLang="en-US" sz="1400" b="1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6410960" y="2621280"/>
            <a:ext cx="487680" cy="2235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 flipV="1">
            <a:off x="7884160" y="2600960"/>
            <a:ext cx="436880" cy="2743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7386320" y="1818640"/>
            <a:ext cx="0" cy="1828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2753360" y="1828800"/>
            <a:ext cx="46431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763520" y="1828800"/>
            <a:ext cx="0" cy="76200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96080" y="1483360"/>
            <a:ext cx="1619885" cy="2959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/>
              <a:t>Backpropagation</a:t>
            </a:r>
            <a:endParaRPr lang="ko-KR" altLang="en-US" sz="1400" b="1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500880" y="2377440"/>
            <a:ext cx="751840" cy="4470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062720" y="2377440"/>
            <a:ext cx="1056640" cy="4470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0720" y="2407920"/>
            <a:ext cx="751840" cy="3454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441440" y="3423920"/>
            <a:ext cx="457200" cy="25400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7884160" y="3434080"/>
            <a:ext cx="487680" cy="22352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807200" y="3027680"/>
            <a:ext cx="1178560" cy="1016000"/>
            <a:chOff x="6807200" y="2225040"/>
            <a:chExt cx="1178560" cy="1016000"/>
          </a:xfrm>
        </p:grpSpPr>
        <p:sp>
          <p:nvSpPr>
            <p:cNvPr id="54" name="이등변 삼각형 53"/>
            <p:cNvSpPr/>
            <p:nvPr/>
          </p:nvSpPr>
          <p:spPr>
            <a:xfrm>
              <a:off x="6807200" y="2225040"/>
              <a:ext cx="1178560" cy="1016000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1600" b="1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74661" y="2712720"/>
              <a:ext cx="1055854" cy="511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</a:rPr>
                <a:t>Abs of </a:t>
              </a:r>
            </a:p>
            <a:p>
              <a:pPr algn="ctr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</a:rPr>
                <a:t>Difference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080000" y="4856480"/>
            <a:ext cx="1791884" cy="1229360"/>
            <a:chOff x="6299200" y="4135120"/>
            <a:chExt cx="1791884" cy="1229360"/>
          </a:xfrm>
        </p:grpSpPr>
        <p:grpSp>
          <p:nvGrpSpPr>
            <p:cNvPr id="68" name="그룹 35"/>
            <p:cNvGrpSpPr/>
            <p:nvPr/>
          </p:nvGrpSpPr>
          <p:grpSpPr>
            <a:xfrm>
              <a:off x="6807200" y="4135120"/>
              <a:ext cx="1178560" cy="1016000"/>
              <a:chOff x="6807200" y="2225040"/>
              <a:chExt cx="1178560" cy="1016000"/>
            </a:xfrm>
          </p:grpSpPr>
          <p:sp>
            <p:nvSpPr>
              <p:cNvPr id="76" name="이등변 삼각형 75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874661" y="2712720"/>
                <a:ext cx="1055854" cy="5118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그룹 44"/>
            <p:cNvGrpSpPr/>
            <p:nvPr/>
          </p:nvGrpSpPr>
          <p:grpSpPr>
            <a:xfrm>
              <a:off x="6563360" y="4246880"/>
              <a:ext cx="1178560" cy="1016000"/>
              <a:chOff x="6807200" y="2225040"/>
              <a:chExt cx="1178560" cy="1016000"/>
            </a:xfrm>
          </p:grpSpPr>
          <p:sp>
            <p:nvSpPr>
              <p:cNvPr id="74" name="이등변 삼각형 73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874661" y="2712720"/>
                <a:ext cx="105204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49"/>
            <p:cNvGrpSpPr/>
            <p:nvPr/>
          </p:nvGrpSpPr>
          <p:grpSpPr>
            <a:xfrm>
              <a:off x="6299200" y="4348480"/>
              <a:ext cx="1178560" cy="1016000"/>
              <a:chOff x="6807200" y="2225040"/>
              <a:chExt cx="1178560" cy="1016000"/>
            </a:xfrm>
          </p:grpSpPr>
          <p:sp>
            <p:nvSpPr>
              <p:cNvPr id="72" name="이등변 삼각형 71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74661" y="2712720"/>
                <a:ext cx="105902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640320" y="4135120"/>
              <a:ext cx="45076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/>
                <a:t>…</a:t>
              </a:r>
              <a:endParaRPr lang="ko-KR" altLang="en-US"/>
            </a:p>
          </p:txBody>
        </p:sp>
      </p:grpSp>
      <p:cxnSp>
        <p:nvCxnSpPr>
          <p:cNvPr id="78" name="직선 화살표 연결선 77"/>
          <p:cNvCxnSpPr/>
          <p:nvPr/>
        </p:nvCxnSpPr>
        <p:spPr>
          <a:xfrm>
            <a:off x="7508240" y="5425440"/>
            <a:ext cx="45720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396480" y="5039360"/>
            <a:ext cx="747705" cy="26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/>
              <a:t>Average</a:t>
            </a:r>
            <a:endParaRPr lang="ko-KR" altLang="en-US" sz="1200"/>
          </a:p>
        </p:txBody>
      </p:sp>
      <p:cxnSp>
        <p:nvCxnSpPr>
          <p:cNvPr id="80" name="직선 화살표 연결선 79"/>
          <p:cNvCxnSpPr/>
          <p:nvPr/>
        </p:nvCxnSpPr>
        <p:spPr>
          <a:xfrm flipH="1">
            <a:off x="6451600" y="4206240"/>
            <a:ext cx="243840" cy="33528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42"/>
          <p:cNvGrpSpPr/>
          <p:nvPr/>
        </p:nvGrpSpPr>
        <p:grpSpPr>
          <a:xfrm>
            <a:off x="8666480" y="4856480"/>
            <a:ext cx="2877711" cy="1145361"/>
            <a:chOff x="8158480" y="1971040"/>
            <a:chExt cx="2877711" cy="1145361"/>
          </a:xfrm>
        </p:grpSpPr>
        <p:sp>
          <p:nvSpPr>
            <p:cNvPr id="82" name="TextBox 81"/>
            <p:cNvSpPr txBox="1"/>
            <p:nvPr/>
          </p:nvSpPr>
          <p:spPr>
            <a:xfrm>
              <a:off x="8158480" y="2346960"/>
              <a:ext cx="2854960" cy="7569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100" b="1"/>
                <a:t>[any, epidural, intraparenchymal, </a:t>
              </a:r>
            </a:p>
            <a:p>
              <a:pPr lvl="0">
                <a:defRPr lang="ko-KR" altLang="en-US"/>
              </a:pPr>
              <a:r>
                <a:rPr lang="en-US" altLang="ko-KR" sz="1100" b="1"/>
                <a:t>intraventricular,subarachnoid, subdural]</a:t>
              </a:r>
            </a:p>
            <a:p>
              <a:pPr lvl="0">
                <a:defRPr lang="ko-KR" altLang="en-US"/>
              </a:pPr>
              <a:endParaRPr lang="en-US" altLang="ko-KR" sz="1100"/>
            </a:p>
            <a:p>
              <a:pPr lvl="0">
                <a:defRPr lang="ko-KR" altLang="en-US"/>
              </a:pPr>
              <a:r>
                <a:rPr lang="en-US" altLang="ko-KR" sz="1100"/>
                <a:t>[0.13, 0.18, 0.25, 0.21, 0.22, 0.18]</a:t>
              </a:r>
              <a:endParaRPr lang="ko-KR" altLang="en-US" sz="11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575040" y="1971040"/>
              <a:ext cx="13239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 b="1"/>
                <a:t>Training Accuracy</a:t>
              </a:r>
              <a:endParaRPr lang="ko-KR" altLang="en-US" sz="1050" b="1"/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9011920" y="4846320"/>
            <a:ext cx="1564640" cy="304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48" name="TextBox 34"/>
          <p:cNvSpPr txBox="1"/>
          <p:nvPr/>
        </p:nvSpPr>
        <p:spPr>
          <a:xfrm>
            <a:off x="4310380" y="6195060"/>
            <a:ext cx="3105785" cy="2990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각 </a:t>
            </a:r>
            <a:r>
              <a:rPr lang="en-US" altLang="ko-KR" sz="1400" b="1"/>
              <a:t>Batch</a:t>
            </a:r>
            <a:r>
              <a:rPr lang="ko-KR" altLang="en-US" sz="1400" b="1"/>
              <a:t>에 대한 </a:t>
            </a:r>
            <a:r>
              <a:rPr lang="en-US" altLang="ko-KR" sz="1400" b="1"/>
              <a:t>Abs of Difference 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94410" y="1006929"/>
            <a:ext cx="1906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Validation Process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06071" y="2035930"/>
            <a:ext cx="6033770" cy="1935360"/>
          </a:xfrm>
          <a:prstGeom prst="rect">
            <a:avLst/>
          </a:prstGeom>
          <a:noFill/>
          <a:ln w="9525">
            <a:noFill/>
            <a:miter/>
          </a:ln>
        </p:spPr>
      </p:pic>
      <p:grpSp>
        <p:nvGrpSpPr>
          <p:cNvPr id="2" name="그룹 42"/>
          <p:cNvGrpSpPr/>
          <p:nvPr/>
        </p:nvGrpSpPr>
        <p:grpSpPr>
          <a:xfrm>
            <a:off x="8493760" y="2011680"/>
            <a:ext cx="2877711" cy="1145361"/>
            <a:chOff x="8158480" y="1971040"/>
            <a:chExt cx="2877711" cy="1145361"/>
          </a:xfrm>
        </p:grpSpPr>
        <p:sp>
          <p:nvSpPr>
            <p:cNvPr id="40" name="TextBox 39"/>
            <p:cNvSpPr txBox="1"/>
            <p:nvPr/>
          </p:nvSpPr>
          <p:spPr>
            <a:xfrm>
              <a:off x="8158480" y="2346960"/>
              <a:ext cx="2856230" cy="7537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100" b="1"/>
                <a:t>[any, epidural, intraparenchymal, </a:t>
              </a:r>
            </a:p>
            <a:p>
              <a:pPr lvl="0">
                <a:defRPr lang="ko-KR" altLang="en-US"/>
              </a:pPr>
              <a:r>
                <a:rPr lang="en-US" altLang="ko-KR" sz="1100" b="1"/>
                <a:t>intraventricular,subarachnoid, subdural]</a:t>
              </a:r>
            </a:p>
            <a:p>
              <a:pPr lvl="0">
                <a:defRPr lang="ko-KR" altLang="en-US"/>
              </a:pPr>
              <a:endParaRPr lang="en-US" altLang="ko-KR" sz="1100"/>
            </a:p>
            <a:p>
              <a:pPr lvl="0">
                <a:defRPr lang="ko-KR" altLang="en-US"/>
              </a:pPr>
              <a:r>
                <a:rPr lang="en-US" altLang="ko-KR" sz="1100"/>
                <a:t>[1.0, 0.0, 0.0, 0.0, 1.0, 0.0]</a:t>
              </a:r>
              <a:endParaRPr lang="ko-KR" altLang="en-US" sz="11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27440" y="1971040"/>
              <a:ext cx="1039495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 b="1"/>
                <a:t>Ground Trust</a:t>
              </a:r>
              <a:endParaRPr lang="ko-KR" altLang="en-US" sz="1050" b="1"/>
            </a:p>
          </p:txBody>
        </p:sp>
      </p:grpSp>
      <p:cxnSp>
        <p:nvCxnSpPr>
          <p:cNvPr id="46" name="직선 화살표 연결선 45"/>
          <p:cNvCxnSpPr/>
          <p:nvPr/>
        </p:nvCxnSpPr>
        <p:spPr>
          <a:xfrm>
            <a:off x="6441440" y="2875280"/>
            <a:ext cx="45720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7884160" y="2854960"/>
            <a:ext cx="467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4500880" y="1920240"/>
            <a:ext cx="751840" cy="4470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062720" y="1920240"/>
            <a:ext cx="1056640" cy="4470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0720" y="1950720"/>
            <a:ext cx="751840" cy="3454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807200" y="2225040"/>
            <a:ext cx="1178560" cy="1016000"/>
            <a:chOff x="6807200" y="2225040"/>
            <a:chExt cx="1178560" cy="1016000"/>
          </a:xfrm>
        </p:grpSpPr>
        <p:sp>
          <p:nvSpPr>
            <p:cNvPr id="44" name="이등변 삼각형 43"/>
            <p:cNvSpPr/>
            <p:nvPr/>
          </p:nvSpPr>
          <p:spPr>
            <a:xfrm>
              <a:off x="6807200" y="2225040"/>
              <a:ext cx="1178560" cy="1016000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16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74661" y="2712720"/>
              <a:ext cx="105585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</a:rPr>
                <a:t>Abs of </a:t>
              </a:r>
            </a:p>
            <a:p>
              <a:pPr algn="ctr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</a:rPr>
                <a:t>Difference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907280" y="4480560"/>
            <a:ext cx="1791884" cy="1229360"/>
            <a:chOff x="6299200" y="4135120"/>
            <a:chExt cx="1791884" cy="1229360"/>
          </a:xfrm>
        </p:grpSpPr>
        <p:grpSp>
          <p:nvGrpSpPr>
            <p:cNvPr id="36" name="그룹 35"/>
            <p:cNvGrpSpPr/>
            <p:nvPr/>
          </p:nvGrpSpPr>
          <p:grpSpPr>
            <a:xfrm>
              <a:off x="6807200" y="4135120"/>
              <a:ext cx="1178560" cy="1016000"/>
              <a:chOff x="6807200" y="2225040"/>
              <a:chExt cx="1178560" cy="1016000"/>
            </a:xfrm>
          </p:grpSpPr>
          <p:sp>
            <p:nvSpPr>
              <p:cNvPr id="39" name="이등변 삼각형 38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874661" y="2712720"/>
                <a:ext cx="105712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6563360" y="4246880"/>
              <a:ext cx="1178560" cy="1016000"/>
              <a:chOff x="6807200" y="2225040"/>
              <a:chExt cx="1178560" cy="1016000"/>
            </a:xfrm>
          </p:grpSpPr>
          <p:sp>
            <p:nvSpPr>
              <p:cNvPr id="48" name="이등변 삼각형 47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874661" y="2712720"/>
                <a:ext cx="105331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299200" y="4348480"/>
              <a:ext cx="1178560" cy="1016000"/>
              <a:chOff x="6807200" y="2225040"/>
              <a:chExt cx="1178560" cy="1016000"/>
            </a:xfrm>
          </p:grpSpPr>
          <p:sp>
            <p:nvSpPr>
              <p:cNvPr id="51" name="이등변 삼각형 50"/>
              <p:cNvSpPr/>
              <p:nvPr/>
            </p:nvSpPr>
            <p:spPr>
              <a:xfrm>
                <a:off x="6807200" y="2225040"/>
                <a:ext cx="1178560" cy="1016000"/>
              </a:xfrm>
              <a:prstGeom prst="triangle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 sz="1600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874661" y="2712720"/>
                <a:ext cx="1050774" cy="5124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Abs of </a:t>
                </a:r>
              </a:p>
              <a:p>
                <a:pPr algn="ctr">
                  <a:defRPr lang="ko-KR" altLang="en-US"/>
                </a:pPr>
                <a:r>
                  <a:rPr lang="en-US" altLang="ko-KR" sz="1400" b="1">
                    <a:solidFill>
                      <a:schemeClr val="bg1"/>
                    </a:solidFill>
                  </a:rPr>
                  <a:t>Difference</a:t>
                </a:r>
                <a:endParaRPr lang="ko-KR" altLang="en-US" sz="14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7640320" y="4135120"/>
              <a:ext cx="45076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/>
                <a:t>…</a:t>
              </a:r>
              <a:endParaRPr lang="ko-KR" altLang="en-US"/>
            </a:p>
          </p:txBody>
        </p:sp>
      </p:grpSp>
      <p:cxnSp>
        <p:nvCxnSpPr>
          <p:cNvPr id="55" name="직선 화살표 연결선 54"/>
          <p:cNvCxnSpPr/>
          <p:nvPr/>
        </p:nvCxnSpPr>
        <p:spPr>
          <a:xfrm>
            <a:off x="7335520" y="5049520"/>
            <a:ext cx="45720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223760" y="4663440"/>
            <a:ext cx="74770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/>
              <a:t>Average</a:t>
            </a:r>
            <a:endParaRPr lang="ko-KR" altLang="en-US" sz="1200"/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278880" y="3830320"/>
            <a:ext cx="243840" cy="33528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42"/>
          <p:cNvGrpSpPr/>
          <p:nvPr/>
        </p:nvGrpSpPr>
        <p:grpSpPr>
          <a:xfrm>
            <a:off x="8493760" y="4480560"/>
            <a:ext cx="2877711" cy="1145361"/>
            <a:chOff x="8158480" y="1971040"/>
            <a:chExt cx="2877711" cy="1145361"/>
          </a:xfrm>
        </p:grpSpPr>
        <p:sp>
          <p:nvSpPr>
            <p:cNvPr id="60" name="TextBox 59"/>
            <p:cNvSpPr txBox="1"/>
            <p:nvPr/>
          </p:nvSpPr>
          <p:spPr>
            <a:xfrm>
              <a:off x="8158480" y="2346960"/>
              <a:ext cx="2856230" cy="7518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100" b="1"/>
                <a:t>[any, epidural, intraparenchymal, </a:t>
              </a:r>
            </a:p>
            <a:p>
              <a:pPr lvl="0">
                <a:defRPr lang="ko-KR" altLang="en-US"/>
              </a:pPr>
              <a:r>
                <a:rPr lang="en-US" altLang="ko-KR" sz="1100" b="1"/>
                <a:t>intraventricular,subarachnoid, subdural]</a:t>
              </a:r>
            </a:p>
            <a:p>
              <a:pPr lvl="0">
                <a:defRPr lang="ko-KR" altLang="en-US"/>
              </a:pPr>
              <a:endParaRPr lang="en-US" altLang="ko-KR" sz="1100"/>
            </a:p>
            <a:p>
              <a:pPr lvl="0">
                <a:defRPr lang="ko-KR" altLang="en-US"/>
              </a:pPr>
              <a:r>
                <a:rPr lang="en-US" altLang="ko-KR" sz="1100"/>
                <a:t>[0.21, 0.26, 0.49,0.40, 0.45, 0.40]</a:t>
              </a:r>
              <a:endParaRPr lang="ko-KR" altLang="en-US" sz="11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575040" y="1971040"/>
              <a:ext cx="1454244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 b="1"/>
                <a:t>Validation Accuracy</a:t>
              </a:r>
              <a:endParaRPr lang="ko-KR" altLang="en-US" sz="1050" b="1"/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8839200" y="4470400"/>
            <a:ext cx="1564640" cy="304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860800" y="2936240"/>
            <a:ext cx="2042160" cy="29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769360" y="2885440"/>
            <a:ext cx="22180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[1.16, 0.01, 0.52, 0.66, 0.04, 0.70]</a:t>
            </a:r>
            <a:endParaRPr lang="ko-KR" altLang="en-US" sz="1100"/>
          </a:p>
        </p:txBody>
      </p:sp>
      <p:cxnSp>
        <p:nvCxnSpPr>
          <p:cNvPr id="71" name="직선 연결선 70"/>
          <p:cNvCxnSpPr/>
          <p:nvPr/>
        </p:nvCxnSpPr>
        <p:spPr>
          <a:xfrm>
            <a:off x="1026522" y="989148"/>
            <a:ext cx="8208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80110" y="427233"/>
            <a:ext cx="8450579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Procedures of training (TR) &amp; inference (INF)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148" name="TextBox 34"/>
          <p:cNvSpPr txBox="1"/>
          <p:nvPr/>
        </p:nvSpPr>
        <p:spPr>
          <a:xfrm>
            <a:off x="4024630" y="5885497"/>
            <a:ext cx="3105785" cy="2990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각 </a:t>
            </a:r>
            <a:r>
              <a:rPr lang="en-US" altLang="ko-KR" sz="1400" b="1"/>
              <a:t>Batch</a:t>
            </a:r>
            <a:r>
              <a:rPr lang="ko-KR" altLang="en-US" sz="1400" b="1"/>
              <a:t>에 대한 </a:t>
            </a:r>
            <a:r>
              <a:rPr lang="en-US" altLang="ko-KR" sz="1400" b="1"/>
              <a:t>Abs of Difference 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376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9" smtClean="0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4</a:t>
            </a:r>
            <a:endParaRPr lang="ko-KR" altLang="en-US" sz="4400" spc="-269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나눔스퀘어 Bold"/>
                <a:ea typeface="나눔스퀘어 Bold"/>
              </a:rPr>
              <a:t>Network Architecture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6810" y="1006929"/>
            <a:ext cx="1316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45820" y="1900766"/>
          <a:ext cx="10596880" cy="44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376"/>
                <a:gridCol w="2119376"/>
                <a:gridCol w="2119376"/>
                <a:gridCol w="2119376"/>
                <a:gridCol w="2119376"/>
              </a:tblGrid>
              <a:tr h="63935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/>
                        <a:t>Basic CNN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/>
                        <a:t>VGG16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800"/>
                        <a:t>VGG16</a:t>
                      </a:r>
                      <a:r>
                        <a:rPr lang="en-US" altLang="ko-KR" sz="1600"/>
                        <a:t>+BN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800"/>
                        <a:t>VGG16</a:t>
                      </a:r>
                      <a:r>
                        <a:rPr lang="en-US" altLang="ko-KR" sz="1600"/>
                        <a:t>+Residual</a:t>
                      </a:r>
                      <a:endParaRPr lang="ko-KR" altLang="en-US" sz="1600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Image Size</a:t>
                      </a: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256x256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Train Image</a:t>
                      </a: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6,000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Valid Image</a:t>
                      </a: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1,200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Epoch</a:t>
                      </a: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120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Loss function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MSELoss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39354">
                <a:tc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en-US" altLang="ko-KR"/>
                        <a:t>Optimizer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>
                        <a:defRPr lang="ko-KR" altLang="en-US"/>
                      </a:pPr>
                      <a:r>
                        <a:rPr lang="en-US" altLang="ko-KR"/>
                        <a:t>Adam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0"/>
          <p:cNvSpPr txBox="1"/>
          <p:nvPr/>
        </p:nvSpPr>
        <p:spPr>
          <a:xfrm>
            <a:off x="3483610" y="1279978"/>
            <a:ext cx="5993924" cy="5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000" b="1" u="sng" spc="-245">
                <a:solidFill>
                  <a:srgbClr val="00002F"/>
                </a:solidFill>
                <a:latin typeface="나눔스퀘어 ExtraBold"/>
                <a:ea typeface="나눔스퀘어 ExtraBold"/>
              </a:rPr>
              <a:t>아래의 4개의 실험을 동시에 진행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335" y="0"/>
            <a:ext cx="545973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1 </a:t>
            </a:r>
            <a:r>
              <a:rPr lang="en-US" altLang="ko-KR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Basic CNN Network</a:t>
            </a:r>
          </a:p>
        </p:txBody>
      </p:sp>
      <p:sp>
        <p:nvSpPr>
          <p:cNvPr id="4" name="TextBox 20"/>
          <p:cNvSpPr txBox="1"/>
          <p:nvPr/>
        </p:nvSpPr>
        <p:spPr>
          <a:xfrm>
            <a:off x="337186" y="4102100"/>
            <a:ext cx="1033018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가정)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1. 기본적인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CNN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 모델에 대해서 잘 작동하는지.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2. 흑백 영상이고, 영상의 복잡도가 낮다고 생각하여,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feature map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를 작게 함.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3. 안정된 학습을 위해 많은 단계를 거쳐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Receptive field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를 높게 하려고 함.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4. 효율적인 학습과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Computation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의 양을 줄이기 위해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Width, Height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를 줄이면서,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feature map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을 늘리는 형태로 </a:t>
            </a:r>
            <a:r>
              <a:rPr lang="ko-KR" altLang="en-US" sz="2600" spc="-212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만듦. </a:t>
            </a: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792163" y="611184"/>
            <a:ext cx="4402137" cy="35395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197600" y="781050"/>
            <a:ext cx="4800600" cy="3206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23260" y="2091297"/>
            <a:ext cx="897255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2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2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9185" y="1006929"/>
            <a:ext cx="20497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Basic CNN Network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907733" y="1679120"/>
            <a:ext cx="6391957" cy="39600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grpSp>
        <p:nvGrpSpPr>
          <p:cNvPr id="33" name="그룹 32"/>
          <p:cNvGrpSpPr/>
          <p:nvPr/>
        </p:nvGrpSpPr>
        <p:grpSpPr>
          <a:xfrm>
            <a:off x="7792720" y="4866640"/>
            <a:ext cx="1524000" cy="965835"/>
            <a:chOff x="6614160" y="3159760"/>
            <a:chExt cx="1524000" cy="96583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6614160" y="3382645"/>
              <a:ext cx="1524000" cy="74295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858000" y="3159760"/>
              <a:ext cx="763352" cy="2940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/>
                <a:t>output</a:t>
              </a:r>
              <a:endParaRPr lang="ko-KR" altLang="en-US" sz="1400" b="1"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9585325" y="1727199"/>
            <a:ext cx="1668221" cy="39600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cxnSp>
        <p:nvCxnSpPr>
          <p:cNvPr id="35" name="직선 화살표 연결선 34"/>
          <p:cNvCxnSpPr/>
          <p:nvPr/>
        </p:nvCxnSpPr>
        <p:spPr>
          <a:xfrm>
            <a:off x="7376160" y="5344160"/>
            <a:ext cx="3860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9113520" y="5323840"/>
            <a:ext cx="38608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981200" y="3667760"/>
            <a:ext cx="4775200" cy="43688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062480" y="4592320"/>
            <a:ext cx="3423920" cy="4572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5750"/>
          <a:stretch>
            <a:fillRect/>
          </a:stretch>
        </p:blipFill>
        <p:spPr>
          <a:xfrm>
            <a:off x="5240204" y="1696720"/>
            <a:ext cx="2054676" cy="105664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636" y="189853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25426" y="346583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</a:t>
            </a:r>
          </a:p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of Project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5316" y="189853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5774" y="344551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 &amp; Out Information</a:t>
            </a:r>
            <a:endParaRPr lang="ko-KR" altLang="en-US" sz="1600" b="1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5876" y="189853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294" y="344551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Procedures of Training &amp; Inference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8356" y="189853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08014" y="344551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</a:t>
            </a:r>
          </a:p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Architecture</a:t>
            </a:r>
            <a:endParaRPr lang="ko-KR" altLang="en-US" sz="1600" b="1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71636" y="188837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33054" y="344551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 of Experimental Results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12196" y="1888376"/>
            <a:ext cx="1492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88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024414" y="356743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ko-KR" altLang="en-US" sz="16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09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4865" y="1006929"/>
            <a:ext cx="1087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Basic Net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2204720"/>
            <a:ext cx="4050516" cy="277241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964623" y="2175312"/>
            <a:ext cx="4082097" cy="274943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897495" y="2127730"/>
            <a:ext cx="4010025" cy="282908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10" name="직선 연결선 9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0"/>
          <p:cNvSpPr txBox="1"/>
          <p:nvPr/>
        </p:nvSpPr>
        <p:spPr>
          <a:xfrm>
            <a:off x="1194865" y="1006929"/>
            <a:ext cx="1087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Basic Net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046620" y="4386143"/>
            <a:ext cx="10192880" cy="196715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87667" y="1511901"/>
            <a:ext cx="10014259" cy="276263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0"/>
          <p:cNvSpPr txBox="1"/>
          <p:nvPr/>
        </p:nvSpPr>
        <p:spPr>
          <a:xfrm>
            <a:off x="1194865" y="1006929"/>
            <a:ext cx="1087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Basic Net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563405" y="1617978"/>
            <a:ext cx="10330180" cy="246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1.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Training loss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는 계속 줄다가,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Epoch 60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부터 일정하다.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Validation loss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는 계속 줄다가,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Epoch 14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부터 일정하다.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3.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Training Abs of Diff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도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Epoch 60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부터 일정하다.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4.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Validation Abs of Diff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은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Epoch 120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이 지나도 계속 줄어들고 있다.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5. any &gt; epidural &gt; intraventricular &gt; intraparenchymals &gt; subdurals &gt; subarachnoids 순서로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Model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의 정확도가 높다.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241" y="0"/>
            <a:ext cx="469773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2 </a:t>
            </a: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VGG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16</a:t>
            </a:r>
            <a:r>
              <a:rPr lang="en-US" altLang="ko-KR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 Network</a:t>
            </a:r>
          </a:p>
        </p:txBody>
      </p:sp>
      <p:sp>
        <p:nvSpPr>
          <p:cNvPr id="4" name="TextBox 20"/>
          <p:cNvSpPr txBox="1"/>
          <p:nvPr/>
        </p:nvSpPr>
        <p:spPr>
          <a:xfrm>
            <a:off x="432436" y="1280317"/>
            <a:ext cx="10734993" cy="485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가정)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1. 네트워크를 </a:t>
            </a:r>
            <a:r>
              <a:rPr lang="ko-KR" altLang="en-US" sz="2600" b="1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깊게 하면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 학습이 잘 된다. 그러므로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를 조금 더 깊게 하고자 한다. 그러나 너무 깊게 하면,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Gradient vanishing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문제가 생길 수 있으므로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최적의 깊이를 가진 네트워크를 찾아 적용하려고 한다.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VGGNet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연구팀이 그들의 논문 "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Very deep </a:t>
            </a:r>
            <a:r>
              <a:rPr lang="en-US" altLang="ko-KR" sz="2600" spc="-212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convolutional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networks for large-scale image recognition"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에서 밝혔듯이, 원래의 망의 깊이(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depth)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가 어떤 영향을 주는지 연구를 하기 위해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VGGNet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을 개발하였다. 오직 깊이가 결과 어떤 영향을 주는지 알아보는 논문이다.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3. 그러므로, 위의 논문을 통해 최적의 깊이를 가진 네트워크를 찾아서 적용하였다.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786" y="437393"/>
            <a:ext cx="4008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 Architecture</a:t>
            </a:r>
            <a:endParaRPr lang="ko-KR" altLang="en-US" sz="32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8860" y="1006929"/>
            <a:ext cx="8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VGG 16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98320" y="1554480"/>
            <a:ext cx="7736858" cy="4592320"/>
            <a:chOff x="1798320" y="1554480"/>
            <a:chExt cx="7736858" cy="4592320"/>
          </a:xfrm>
        </p:grpSpPr>
        <p:grpSp>
          <p:nvGrpSpPr>
            <p:cNvPr id="23" name="그룹 22"/>
            <p:cNvGrpSpPr/>
            <p:nvPr/>
          </p:nvGrpSpPr>
          <p:grpSpPr>
            <a:xfrm>
              <a:off x="1798320" y="1554480"/>
              <a:ext cx="7736858" cy="4592320"/>
              <a:chOff x="0" y="1554480"/>
              <a:chExt cx="7736858" cy="4592320"/>
            </a:xfrm>
          </p:grpSpPr>
          <p:pic>
            <p:nvPicPr>
              <p:cNvPr id="13314" name="Picture 2" descr="vgg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77520" y="1554480"/>
                <a:ext cx="7228650" cy="4592320"/>
              </a:xfrm>
              <a:prstGeom prst="rect">
                <a:avLst/>
              </a:prstGeom>
              <a:noFill/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030720" y="3708400"/>
                <a:ext cx="172720" cy="60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0" y="5608320"/>
                <a:ext cx="107112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mtClean="0"/>
                  <a:t>224 x 224 x 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5280" y="5781040"/>
                <a:ext cx="5052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smtClean="0"/>
                  <a:t>Input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030720" y="3241040"/>
                <a:ext cx="6190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smtClean="0"/>
                  <a:t>Output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979920" y="3454400"/>
                <a:ext cx="75693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mtClean="0"/>
                  <a:t>1 x 1 x 6</a:t>
                </a:r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5212080" y="3657600"/>
                <a:ext cx="243840" cy="142240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정육면체 14"/>
              <p:cNvSpPr/>
              <p:nvPr/>
            </p:nvSpPr>
            <p:spPr>
              <a:xfrm>
                <a:off x="4846320" y="5659120"/>
                <a:ext cx="243840" cy="142240"/>
              </a:xfrm>
              <a:prstGeom prst="cube">
                <a:avLst/>
              </a:prstGeom>
              <a:solidFill>
                <a:srgbClr val="FFE389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10480" y="5577840"/>
                <a:ext cx="1242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smtClean="0"/>
                  <a:t>Avg pooling 7x7</a:t>
                </a:r>
                <a:endParaRPr lang="ko-KR" altLang="en-US" sz="11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609080" y="4874895"/>
                <a:ext cx="4042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smtClean="0"/>
                  <a:t>3x3</a:t>
                </a:r>
                <a:endParaRPr lang="ko-KR" altLang="en-US" sz="110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8646160" y="3820160"/>
              <a:ext cx="447040" cy="16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90560" y="3870960"/>
              <a:ext cx="6197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mtClean="0"/>
                <a:t>X1024</a:t>
              </a:r>
              <a:endParaRPr lang="ko-KR" altLang="en-US" sz="1100"/>
            </a:p>
          </p:txBody>
        </p:sp>
      </p:grpSp>
    </p:spTree>
    <p:extLst>
      <p:ext uri="{BB962C8B-B14F-4D97-AF65-F5344CB8AC3E}">
        <p14:creationId xmlns=""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4865" y="1006929"/>
            <a:ext cx="12778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VGG16 Net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82880" y="2259446"/>
            <a:ext cx="3911600" cy="293866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046220" y="2316480"/>
            <a:ext cx="4106281" cy="289972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1697" y="2286000"/>
            <a:ext cx="3963659" cy="280733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9" name="직선 연결선 8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818054" y="2952750"/>
            <a:ext cx="10385726" cy="39052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85812" y="0"/>
            <a:ext cx="10335715" cy="29316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897" y="0"/>
            <a:ext cx="77362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3 </a:t>
            </a:r>
            <a:r>
              <a:rPr lang="en-US" altLang="ko-KR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VGG16 + Batch </a:t>
            </a:r>
            <a:r>
              <a:rPr lang="en-US" altLang="ko-KR" sz="4400" spc="-356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Normalization</a:t>
            </a:r>
            <a:endParaRPr lang="en-US" altLang="ko-KR" sz="4400" spc="-356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" name="TextBox 20"/>
          <p:cNvSpPr txBox="1"/>
          <p:nvPr/>
        </p:nvSpPr>
        <p:spPr>
          <a:xfrm>
            <a:off x="587217" y="1220787"/>
            <a:ext cx="10330181" cy="444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가정)</a:t>
            </a:r>
          </a:p>
          <a:p>
            <a:pPr>
              <a:defRPr lang="ko-KR" altLang="en-US"/>
            </a:pP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학습 시 현재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의 입력은 모든 이전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의 파라미터의 변화에 영향을 받게 되며, 망이 깊어짐에 따라, 이전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에서의 작은 파라미터 변화가 증폭되어 뒷단에 큰 영향을 미친다.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2. 그러므로, 이전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에서의 작은 파라미터 변화로 인해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layer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의 입력 분포가 바뀌는 현상이 생김.(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Covariate Shift)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각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batch size 60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마다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Covariate shift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 문제가 발생할 수 있다.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4.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이를 해결하기 위해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Batch normalization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적용.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786" y="437393"/>
            <a:ext cx="4008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 Architecture</a:t>
            </a:r>
            <a:endParaRPr lang="ko-KR" altLang="en-US" sz="32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2023" y="1006929"/>
            <a:ext cx="289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VGG 16 + Batch Normalization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828800" y="1554480"/>
            <a:ext cx="7736858" cy="4592320"/>
            <a:chOff x="1798320" y="1554480"/>
            <a:chExt cx="7736858" cy="4592320"/>
          </a:xfrm>
        </p:grpSpPr>
        <p:grpSp>
          <p:nvGrpSpPr>
            <p:cNvPr id="24" name="그룹 22"/>
            <p:cNvGrpSpPr/>
            <p:nvPr/>
          </p:nvGrpSpPr>
          <p:grpSpPr>
            <a:xfrm>
              <a:off x="1798320" y="1554480"/>
              <a:ext cx="7736858" cy="4592320"/>
              <a:chOff x="0" y="1554480"/>
              <a:chExt cx="7736858" cy="4592320"/>
            </a:xfrm>
          </p:grpSpPr>
          <p:pic>
            <p:nvPicPr>
              <p:cNvPr id="27" name="Picture 2" descr="vgg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77520" y="1554480"/>
                <a:ext cx="7228650" cy="4592320"/>
              </a:xfrm>
              <a:prstGeom prst="rect">
                <a:avLst/>
              </a:prstGeom>
              <a:noFill/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7030720" y="3708400"/>
                <a:ext cx="172720" cy="60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0" y="5608320"/>
                <a:ext cx="107112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mtClean="0"/>
                  <a:t>224 x 224 x 3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5280" y="5781040"/>
                <a:ext cx="50526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smtClean="0"/>
                  <a:t>Input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30720" y="3241040"/>
                <a:ext cx="6190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smtClean="0"/>
                  <a:t>Output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979920" y="3454400"/>
                <a:ext cx="75693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smtClean="0"/>
                  <a:t>1 x 1 x 6</a:t>
                </a:r>
              </a:p>
            </p:txBody>
          </p:sp>
          <p:sp>
            <p:nvSpPr>
              <p:cNvPr id="33" name="정육면체 32"/>
              <p:cNvSpPr/>
              <p:nvPr/>
            </p:nvSpPr>
            <p:spPr>
              <a:xfrm>
                <a:off x="5212080" y="3657600"/>
                <a:ext cx="243840" cy="142240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정육면체 33"/>
              <p:cNvSpPr/>
              <p:nvPr/>
            </p:nvSpPr>
            <p:spPr>
              <a:xfrm>
                <a:off x="4846320" y="5659120"/>
                <a:ext cx="243840" cy="142240"/>
              </a:xfrm>
              <a:prstGeom prst="cube">
                <a:avLst/>
              </a:prstGeom>
              <a:solidFill>
                <a:srgbClr val="FFE389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10480" y="5577840"/>
                <a:ext cx="1242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smtClean="0"/>
                  <a:t>Avg pooling 7x7</a:t>
                </a:r>
                <a:endParaRPr lang="ko-KR" altLang="en-US" sz="110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685280" y="4846320"/>
                <a:ext cx="4042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smtClean="0"/>
                  <a:t>3x3</a:t>
                </a:r>
                <a:endParaRPr lang="ko-KR" altLang="en-US" sz="110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8646160" y="3820160"/>
              <a:ext cx="447040" cy="16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90560" y="3870960"/>
              <a:ext cx="6197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mtClean="0"/>
                <a:t>X1024</a:t>
              </a:r>
              <a:endParaRPr lang="ko-KR" altLang="en-US" sz="110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473500" y="5114278"/>
            <a:ext cx="1888978" cy="359412"/>
            <a:chOff x="3473500" y="5114278"/>
            <a:chExt cx="1888978" cy="359412"/>
          </a:xfrm>
        </p:grpSpPr>
        <p:sp>
          <p:nvSpPr>
            <p:cNvPr id="37" name="위쪽 화살표 36"/>
            <p:cNvSpPr/>
            <p:nvPr/>
          </p:nvSpPr>
          <p:spPr>
            <a:xfrm rot="18396658">
              <a:off x="3519623" y="5068155"/>
              <a:ext cx="202740" cy="29498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98240" y="5212080"/>
              <a:ext cx="16642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/>
                <a:t>Conv + BN(64) + RELU</a:t>
              </a:r>
              <a:endParaRPr lang="ko-KR" altLang="en-US" sz="160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052620" y="4362438"/>
            <a:ext cx="1965922" cy="359412"/>
            <a:chOff x="3473500" y="5114278"/>
            <a:chExt cx="1965922" cy="359412"/>
          </a:xfrm>
        </p:grpSpPr>
        <p:sp>
          <p:nvSpPr>
            <p:cNvPr id="47" name="위쪽 화살표 46"/>
            <p:cNvSpPr/>
            <p:nvPr/>
          </p:nvSpPr>
          <p:spPr>
            <a:xfrm rot="18396658">
              <a:off x="3519623" y="5068155"/>
              <a:ext cx="202740" cy="29498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98240" y="5212080"/>
              <a:ext cx="17411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/>
                <a:t>Conv + BN(128) + RELU</a:t>
              </a:r>
              <a:endParaRPr lang="ko-KR" altLang="en-US" sz="1600"/>
            </a:p>
          </p:txBody>
        </p:sp>
      </p:grpSp>
      <p:sp>
        <p:nvSpPr>
          <p:cNvPr id="53" name="위쪽 화살표 52"/>
          <p:cNvSpPr/>
          <p:nvPr/>
        </p:nvSpPr>
        <p:spPr>
          <a:xfrm rot="11537922">
            <a:off x="4927078" y="3073818"/>
            <a:ext cx="208107" cy="3727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4876800" y="2821940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Conv + BN(256) + RELU</a:t>
            </a:r>
            <a:endParaRPr lang="ko-KR" altLang="en-US" sz="1600"/>
          </a:p>
        </p:txBody>
      </p:sp>
      <p:grpSp>
        <p:nvGrpSpPr>
          <p:cNvPr id="56" name="그룹 55"/>
          <p:cNvGrpSpPr/>
          <p:nvPr/>
        </p:nvGrpSpPr>
        <p:grpSpPr>
          <a:xfrm>
            <a:off x="5975467" y="3027680"/>
            <a:ext cx="1832505" cy="639865"/>
            <a:chOff x="4989947" y="2875280"/>
            <a:chExt cx="1832505" cy="639865"/>
          </a:xfrm>
        </p:grpSpPr>
        <p:sp>
          <p:nvSpPr>
            <p:cNvPr id="57" name="위쪽 화살표 56"/>
            <p:cNvSpPr/>
            <p:nvPr/>
          </p:nvSpPr>
          <p:spPr>
            <a:xfrm rot="12939318">
              <a:off x="4989947" y="3087172"/>
              <a:ext cx="210700" cy="42797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81270" y="2875280"/>
              <a:ext cx="17411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/>
                <a:t>Conv + BN(512) + RELU</a:t>
              </a:r>
              <a:endParaRPr lang="ko-KR" altLang="en-US" sz="160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007532" y="3211830"/>
            <a:ext cx="1852000" cy="431099"/>
            <a:chOff x="4995852" y="3039110"/>
            <a:chExt cx="1852000" cy="431099"/>
          </a:xfrm>
        </p:grpSpPr>
        <p:sp>
          <p:nvSpPr>
            <p:cNvPr id="60" name="위쪽 화살표 59"/>
            <p:cNvSpPr/>
            <p:nvPr/>
          </p:nvSpPr>
          <p:spPr>
            <a:xfrm rot="13905355">
              <a:off x="5032356" y="3223005"/>
              <a:ext cx="210700" cy="28370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06670" y="3039110"/>
              <a:ext cx="17411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/>
                <a:t>Conv + BN(512) + RELU</a:t>
              </a:r>
              <a:endParaRPr lang="ko-KR" altLang="en-US" sz="1600"/>
            </a:p>
          </p:txBody>
        </p:sp>
      </p:grpSp>
    </p:spTree>
    <p:extLst>
      <p:ext uri="{BB962C8B-B14F-4D97-AF65-F5344CB8AC3E}">
        <p14:creationId xmlns=""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4865" y="1006929"/>
            <a:ext cx="17445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VGG16 +BN Net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1920" y="2026374"/>
            <a:ext cx="4135120" cy="295075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038919" y="2005984"/>
            <a:ext cx="4099241" cy="295495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79973" y="2011866"/>
            <a:ext cx="3868187" cy="2806833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9" name="직선 연결선 8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of project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987656" y="3090568"/>
            <a:ext cx="10835811" cy="37674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99567" y="0"/>
            <a:ext cx="10847712" cy="32265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491966" y="1411287"/>
            <a:ext cx="103301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문제)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1. 네트워크가 깊어질 때,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Gradient Vanishing 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문제가 발생할 수 있음.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Feature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에 대한 자유도가 높아질 수 있다. 자유도가 높아질 경우,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Computation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양이 많아질 수 있고, 학습의 안정성이 떨어질 수 있다.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-&gt; 즉, 학습에 대한 효율성이 떨어진다.</a:t>
            </a:r>
          </a:p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가정)</a:t>
            </a:r>
          </a:p>
          <a:p>
            <a:pPr>
              <a:defRPr lang="ko-KR" altLang="en-US"/>
            </a:pP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그러므로, </a:t>
            </a:r>
            <a:r>
              <a:rPr lang="en-US" altLang="ko-KR" sz="2600" spc="-212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Residual </a:t>
            </a:r>
            <a:r>
              <a:rPr lang="en-US" altLang="ko-KR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learning</a:t>
            </a:r>
            <a:r>
              <a:rPr lang="ko-KR" altLang="en-US" sz="2600" spc="-212">
                <a:solidFill>
                  <a:srgbClr val="00002F"/>
                </a:solidFill>
                <a:latin typeface="나눔스퀘어 ExtraBold"/>
                <a:ea typeface="나눔스퀘어 ExtraBold"/>
              </a:rPr>
              <a:t>을 통해 위의 문제들을 해소하자.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03897" y="0"/>
            <a:ext cx="5414485" cy="7694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04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VGG16 </a:t>
            </a:r>
            <a:r>
              <a:rPr lang="ko-KR" altLang="en-US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+ </a:t>
            </a:r>
            <a:r>
              <a:rPr lang="en-US" altLang="ko-KR" sz="4400" spc="-356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Residual</a:t>
            </a:r>
            <a:r>
              <a:rPr lang="en-US" altLang="ko-KR" sz="4400" spc="-356">
                <a:solidFill>
                  <a:srgbClr val="00002F"/>
                </a:solidFill>
                <a:latin typeface="나눔스퀘어 ExtraBold"/>
                <a:ea typeface="나눔스퀘어 ExtraBold"/>
              </a:rPr>
              <a:t>　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085" y="1006929"/>
            <a:ext cx="20021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VGG 16 </a:t>
            </a:r>
            <a:r>
              <a:rPr lang="ko-KR" altLang="en-US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+</a:t>
            </a: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 Residual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798320" y="1554480"/>
            <a:ext cx="7736858" cy="4592320"/>
            <a:chOff x="1798320" y="1554480"/>
            <a:chExt cx="7736858" cy="4592320"/>
          </a:xfrm>
        </p:grpSpPr>
        <p:grpSp>
          <p:nvGrpSpPr>
            <p:cNvPr id="24" name="그룹 22"/>
            <p:cNvGrpSpPr/>
            <p:nvPr/>
          </p:nvGrpSpPr>
          <p:grpSpPr>
            <a:xfrm>
              <a:off x="1798320" y="1554480"/>
              <a:ext cx="7736858" cy="4592320"/>
              <a:chOff x="0" y="1554480"/>
              <a:chExt cx="7736858" cy="4592320"/>
            </a:xfrm>
          </p:grpSpPr>
          <p:pic>
            <p:nvPicPr>
              <p:cNvPr id="27" name="Picture 2" descr="vgg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/>
              <a:stretch>
                <a:fillRect/>
              </a:stretch>
            </p:blipFill>
            <p:spPr>
              <a:xfrm>
                <a:off x="477520" y="1554480"/>
                <a:ext cx="7228650" cy="4592320"/>
              </a:xfrm>
              <a:prstGeom prst="rect">
                <a:avLst/>
              </a:prstGeom>
              <a:noFill/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7030720" y="3708400"/>
                <a:ext cx="172720" cy="609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0" y="5608320"/>
                <a:ext cx="1071127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050" b="1"/>
                  <a:t>224 x 224 x 3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5280" y="5781040"/>
                <a:ext cx="505267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050"/>
                  <a:t>Input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030720" y="3241040"/>
                <a:ext cx="61908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050"/>
                  <a:t>Output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979920" y="3454400"/>
                <a:ext cx="756938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050" b="1"/>
                  <a:t>1 x 1 x 6</a:t>
                </a:r>
              </a:p>
            </p:txBody>
          </p:sp>
          <p:sp>
            <p:nvSpPr>
              <p:cNvPr id="33" name="정육면체 32"/>
              <p:cNvSpPr/>
              <p:nvPr/>
            </p:nvSpPr>
            <p:spPr>
              <a:xfrm>
                <a:off x="5212080" y="3657600"/>
                <a:ext cx="243840" cy="142240"/>
              </a:xfrm>
              <a:prstGeom prst="cube">
                <a:avLst>
                  <a:gd name="adj" fmla="val 25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정육면체 33"/>
              <p:cNvSpPr/>
              <p:nvPr/>
            </p:nvSpPr>
            <p:spPr>
              <a:xfrm>
                <a:off x="4846320" y="5659120"/>
                <a:ext cx="243840" cy="142240"/>
              </a:xfrm>
              <a:prstGeom prst="cube">
                <a:avLst>
                  <a:gd name="adj" fmla="val 25000"/>
                </a:avLst>
              </a:prstGeom>
              <a:solidFill>
                <a:srgbClr val="FFE389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110480" y="5577840"/>
                <a:ext cx="1231265" cy="2616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100"/>
                  <a:t>Avg pooling 7x7</a:t>
                </a:r>
                <a:endParaRPr lang="ko-KR" altLang="en-US" sz="110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685280" y="4846320"/>
                <a:ext cx="404278" cy="2616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100"/>
                  <a:t>3x3</a:t>
                </a:r>
                <a:endParaRPr lang="ko-KR" altLang="en-US" sz="110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8646160" y="3820160"/>
              <a:ext cx="447040" cy="162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90560" y="3870960"/>
              <a:ext cx="61976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/>
                <a:t>X1024</a:t>
              </a:r>
              <a:endParaRPr lang="ko-KR" altLang="en-US" sz="1100"/>
            </a:p>
          </p:txBody>
        </p:sp>
      </p:grpSp>
      <p:sp>
        <p:nvSpPr>
          <p:cNvPr id="37" name="오른쪽으로 구부러진 화살표 36"/>
          <p:cNvSpPr/>
          <p:nvPr/>
        </p:nvSpPr>
        <p:spPr>
          <a:xfrm rot="15898353">
            <a:off x="3044973" y="5912020"/>
            <a:ext cx="456332" cy="32247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65120" y="6350000"/>
            <a:ext cx="76347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/>
              <a:t>Residual</a:t>
            </a:r>
            <a:endParaRPr lang="ko-KR" altLang="en-US" sz="1200"/>
          </a:p>
        </p:txBody>
      </p:sp>
      <p:sp>
        <p:nvSpPr>
          <p:cNvPr id="39" name="오른쪽으로 구부러진 화살표 38"/>
          <p:cNvSpPr/>
          <p:nvPr/>
        </p:nvSpPr>
        <p:spPr>
          <a:xfrm rot="15898353">
            <a:off x="3680780" y="4961643"/>
            <a:ext cx="456332" cy="31389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오른쪽으로 구부러진 화살표 39"/>
          <p:cNvSpPr/>
          <p:nvPr/>
        </p:nvSpPr>
        <p:spPr>
          <a:xfrm rot="15898353">
            <a:off x="4426180" y="4259206"/>
            <a:ext cx="325652" cy="50960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오른쪽으로 구부러진 화살표 40"/>
          <p:cNvSpPr/>
          <p:nvPr/>
        </p:nvSpPr>
        <p:spPr>
          <a:xfrm rot="15879118">
            <a:off x="5373462" y="3996700"/>
            <a:ext cx="325652" cy="61170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오른쪽으로 구부러진 화살표 41"/>
          <p:cNvSpPr/>
          <p:nvPr/>
        </p:nvSpPr>
        <p:spPr>
          <a:xfrm rot="16008348">
            <a:off x="6431498" y="3897063"/>
            <a:ext cx="325652" cy="60900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으로 구부러진 화살표 42"/>
          <p:cNvSpPr/>
          <p:nvPr/>
        </p:nvSpPr>
        <p:spPr>
          <a:xfrm rot="15898353">
            <a:off x="6686986" y="5917912"/>
            <a:ext cx="255136" cy="27204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88480" y="5913120"/>
            <a:ext cx="122301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Skip Connection</a:t>
            </a:r>
            <a:endParaRPr lang="ko-KR" altLang="en-US" sz="110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94865" y="1006929"/>
            <a:ext cx="21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VGG16 + Residual Net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124" y="2080378"/>
            <a:ext cx="3840796" cy="271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2423" y="2088309"/>
            <a:ext cx="3823017" cy="269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1480" y="2007642"/>
            <a:ext cx="3876040" cy="278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>
            <a:off x="1026522" y="989148"/>
            <a:ext cx="3972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7735" y="437393"/>
            <a:ext cx="4116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Network Architecture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10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70336" y="2801931"/>
            <a:ext cx="12009756" cy="40560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23292" y="0"/>
            <a:ext cx="11769225" cy="26603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677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5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나눔스퀘어 Bold"/>
                <a:ea typeface="나눔스퀘어 Bold"/>
              </a:rPr>
              <a:t>Analysis of Experimental Results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2010" y="417073"/>
            <a:ext cx="8345805" cy="57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Analysis of Experimental Results (TR &amp; 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535" y="498947"/>
            <a:ext cx="58293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05.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3" y="1006929"/>
            <a:ext cx="1355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599123" y="1887537"/>
            <a:ext cx="10330181" cy="48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2600" spc="-21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70497" y="1544160"/>
            <a:ext cx="11985153" cy="188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spc="-260">
                <a:solidFill>
                  <a:schemeClr val="tx1"/>
                </a:solidFill>
                <a:latin typeface="나눔스퀘어 ExtraBold"/>
                <a:ea typeface="나눔스퀘어 ExtraBold"/>
              </a:rPr>
              <a:t>Basic CNN &gt; VGG16 = VGG16 + BN = VGG16 + Resdual</a:t>
            </a:r>
          </a:p>
          <a:p>
            <a:pPr>
              <a:defRPr lang="ko-KR" altLang="en-US"/>
            </a:pPr>
            <a:endParaRPr lang="en-US" altLang="ko-KR" sz="3200" spc="-26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공통된 결과 :</a:t>
            </a:r>
          </a:p>
          <a:p>
            <a:pPr>
              <a:defRPr lang="ko-KR" altLang="en-US"/>
            </a:pP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any = epidural &gt; intraparenchymal = intraventricular &gt; subarachnoid &gt; subdural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92750" y="3602664"/>
            <a:ext cx="2057687" cy="32553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255273" y="3640762"/>
            <a:ext cx="2086266" cy="32172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643044" y="3590754"/>
            <a:ext cx="2155317" cy="326724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7646056" y="3640763"/>
            <a:ext cx="1971950" cy="321723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9798711" y="3616947"/>
            <a:ext cx="1905265" cy="32410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2204720"/>
            <a:ext cx="4050516" cy="277241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964623" y="2175312"/>
            <a:ext cx="4082097" cy="274943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897495" y="2127730"/>
            <a:ext cx="4010025" cy="282908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1029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8"/>
          <p:cNvSpPr txBox="1"/>
          <p:nvPr/>
        </p:nvSpPr>
        <p:spPr>
          <a:xfrm>
            <a:off x="842010" y="417073"/>
            <a:ext cx="8345805" cy="57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Analysis of Experimental Results (TR &amp; 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31" name="TextBox 19"/>
          <p:cNvSpPr txBox="1"/>
          <p:nvPr/>
        </p:nvSpPr>
        <p:spPr>
          <a:xfrm>
            <a:off x="470535" y="498947"/>
            <a:ext cx="58293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05.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32" name="TextBox 20"/>
          <p:cNvSpPr txBox="1"/>
          <p:nvPr/>
        </p:nvSpPr>
        <p:spPr>
          <a:xfrm>
            <a:off x="1069803" y="1006929"/>
            <a:ext cx="1355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33" name="TextBox 20"/>
          <p:cNvSpPr txBox="1"/>
          <p:nvPr/>
        </p:nvSpPr>
        <p:spPr>
          <a:xfrm>
            <a:off x="158591" y="4830285"/>
            <a:ext cx="11985153" cy="173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1.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Validation 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줄어들지 않는다.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2. 진폭이 잦고, 크다.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3.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늦게 떨어진다.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4. 학습 결과는 제일 좋다.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82880" y="2259446"/>
            <a:ext cx="3911600" cy="293866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046220" y="2316480"/>
            <a:ext cx="4106281" cy="289972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1697" y="2286000"/>
            <a:ext cx="3963659" cy="280733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2052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18"/>
          <p:cNvSpPr txBox="1"/>
          <p:nvPr/>
        </p:nvSpPr>
        <p:spPr>
          <a:xfrm>
            <a:off x="842010" y="417073"/>
            <a:ext cx="8345805" cy="57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Analysis of Experimental Results (TR &amp; 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54" name="TextBox 19"/>
          <p:cNvSpPr txBox="1"/>
          <p:nvPr/>
        </p:nvSpPr>
        <p:spPr>
          <a:xfrm>
            <a:off x="470535" y="498947"/>
            <a:ext cx="58293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05.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55" name="TextBox 20"/>
          <p:cNvSpPr txBox="1"/>
          <p:nvPr/>
        </p:nvSpPr>
        <p:spPr>
          <a:xfrm>
            <a:off x="1069803" y="1006929"/>
            <a:ext cx="1355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56" name="TextBox 20"/>
          <p:cNvSpPr txBox="1"/>
          <p:nvPr/>
        </p:nvSpPr>
        <p:spPr>
          <a:xfrm>
            <a:off x="146684" y="5092222"/>
            <a:ext cx="11985154" cy="1325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1. 학습이 안정적이다.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상대적으로 크다.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3.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빨리 떨어진다.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1920" y="2026374"/>
            <a:ext cx="4135120" cy="295075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038919" y="2005984"/>
            <a:ext cx="4099241" cy="295495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79973" y="2011866"/>
            <a:ext cx="3868187" cy="2806833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076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TextBox 18"/>
          <p:cNvSpPr txBox="1"/>
          <p:nvPr/>
        </p:nvSpPr>
        <p:spPr>
          <a:xfrm>
            <a:off x="842010" y="417073"/>
            <a:ext cx="8345805" cy="57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Analysis of Experimental Results (TR &amp; 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78" name="TextBox 19"/>
          <p:cNvSpPr txBox="1"/>
          <p:nvPr/>
        </p:nvSpPr>
        <p:spPr>
          <a:xfrm>
            <a:off x="470535" y="498947"/>
            <a:ext cx="58293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05.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79" name="TextBox 20"/>
          <p:cNvSpPr txBox="1"/>
          <p:nvPr/>
        </p:nvSpPr>
        <p:spPr>
          <a:xfrm>
            <a:off x="1069803" y="1006929"/>
            <a:ext cx="1355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80" name="TextBox 20"/>
          <p:cNvSpPr txBox="1"/>
          <p:nvPr/>
        </p:nvSpPr>
        <p:spPr>
          <a:xfrm>
            <a:off x="146684" y="5092222"/>
            <a:ext cx="11985154" cy="90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1. 학습이 불안정적이다.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상대적으로 크다.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48053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4263" y="437393"/>
            <a:ext cx="4866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of the Project</a:t>
            </a:r>
            <a:endParaRPr lang="ko-KR" altLang="en-US" sz="32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3979" y="2091297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621" y="100692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Kaggle Competition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225" y="1565314"/>
            <a:ext cx="10198735" cy="270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137920" y="4815840"/>
            <a:ext cx="103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We were searching for deep learning topics and found </a:t>
            </a:r>
            <a:r>
              <a:rPr lang="en-US" altLang="ko-KR" u="sng" smtClean="0"/>
              <a:t>this interesting competition</a:t>
            </a:r>
            <a:r>
              <a:rPr lang="en-US" altLang="ko-KR" smtClean="0"/>
              <a:t> in </a:t>
            </a:r>
            <a:r>
              <a:rPr lang="en-US" altLang="ko-KR" u="sng" smtClean="0"/>
              <a:t>kaggle.com</a:t>
            </a:r>
            <a:endParaRPr lang="ko-KR" altLang="en-US" u="sng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45124" y="2080378"/>
            <a:ext cx="3840796" cy="271260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142423" y="2088309"/>
            <a:ext cx="3823017" cy="269165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1480" y="2007642"/>
            <a:ext cx="3876040" cy="2782798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4100" name="직선 연결선 17"/>
          <p:cNvCxnSpPr/>
          <p:nvPr/>
        </p:nvCxnSpPr>
        <p:spPr>
          <a:xfrm>
            <a:off x="1026522" y="989148"/>
            <a:ext cx="78939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18"/>
          <p:cNvSpPr txBox="1"/>
          <p:nvPr/>
        </p:nvSpPr>
        <p:spPr>
          <a:xfrm>
            <a:off x="842010" y="417073"/>
            <a:ext cx="8345805" cy="57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Analysis of Experimental Results (TR &amp; INF)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102" name="TextBox 19"/>
          <p:cNvSpPr txBox="1"/>
          <p:nvPr/>
        </p:nvSpPr>
        <p:spPr>
          <a:xfrm>
            <a:off x="470535" y="498947"/>
            <a:ext cx="58293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05.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103" name="TextBox 20"/>
          <p:cNvSpPr txBox="1"/>
          <p:nvPr/>
        </p:nvSpPr>
        <p:spPr>
          <a:xfrm>
            <a:off x="1069803" y="1006929"/>
            <a:ext cx="13552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Comparision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104" name="TextBox 20"/>
          <p:cNvSpPr txBox="1"/>
          <p:nvPr/>
        </p:nvSpPr>
        <p:spPr>
          <a:xfrm>
            <a:off x="146684" y="5092222"/>
            <a:ext cx="11985154" cy="1325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1. 학습이 제일 안정적이다.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2.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상대적으로 크다.</a:t>
            </a:r>
          </a:p>
          <a:p>
            <a:pPr>
              <a:defRPr lang="ko-KR" altLang="en-US"/>
            </a:pP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3. </a:t>
            </a:r>
            <a:r>
              <a:rPr lang="en-US" altLang="ko-KR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loss</a:t>
            </a:r>
            <a:r>
              <a:rPr lang="ko-KR" altLang="en-US" sz="2700" spc="-221">
                <a:solidFill>
                  <a:schemeClr val="tx1"/>
                </a:solidFill>
                <a:latin typeface="나눔스퀘어 ExtraBold"/>
                <a:ea typeface="나눔스퀘어 ExtraBold"/>
              </a:rPr>
              <a:t>가 빨리 떨어진다.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고생하셨습니다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48053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4263" y="437393"/>
            <a:ext cx="4866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of the Project</a:t>
            </a:r>
            <a:endParaRPr lang="ko-KR" altLang="en-US" sz="32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1440" y="3818497"/>
            <a:ext cx="8930640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000" spc="-15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mtClean="0"/>
              <a:t> Intracranial hemorrhage, bleeding that occurs inside the cranium, is a serious health problem </a:t>
            </a:r>
            <a:r>
              <a:rPr lang="en-US" altLang="ko-KR" u="sng" smtClean="0"/>
              <a:t>requiring rapid and often intensive medical treatment.</a:t>
            </a:r>
          </a:p>
          <a:p>
            <a:pPr>
              <a:buFontTx/>
              <a:buChar char="-"/>
            </a:pPr>
            <a:endParaRPr lang="en-US" altLang="ko-KR" smtClean="0"/>
          </a:p>
          <a:p>
            <a:pPr>
              <a:buFontTx/>
              <a:buChar char="-"/>
            </a:pPr>
            <a:r>
              <a:rPr lang="en-US" altLang="ko-KR" smtClean="0"/>
              <a:t> Diagnosis is complicated and often time consuming.</a:t>
            </a:r>
          </a:p>
          <a:p>
            <a:pPr>
              <a:buFontTx/>
              <a:buChar char="-"/>
            </a:pPr>
            <a:endParaRPr lang="en-US" altLang="ko-KR" smtClean="0"/>
          </a:p>
          <a:p>
            <a:pPr>
              <a:buFontTx/>
              <a:buChar char="-"/>
            </a:pPr>
            <a:r>
              <a:rPr lang="en-US" altLang="ko-KR" smtClean="0"/>
              <a:t> To help the medical community </a:t>
            </a:r>
            <a:r>
              <a:rPr lang="en-US" altLang="ko-KR" u="sng" smtClean="0"/>
              <a:t>identify the presence</a:t>
            </a:r>
            <a:r>
              <a:rPr lang="en-US" altLang="ko-KR" smtClean="0"/>
              <a:t>, </a:t>
            </a:r>
            <a:r>
              <a:rPr lang="en-US" altLang="ko-KR" u="sng" smtClean="0"/>
              <a:t>location</a:t>
            </a:r>
            <a:r>
              <a:rPr lang="en-US" altLang="ko-KR" smtClean="0"/>
              <a:t> and </a:t>
            </a:r>
            <a:r>
              <a:rPr lang="en-US" altLang="ko-KR" u="sng" smtClean="0"/>
              <a:t>type of hemorrhage</a:t>
            </a:r>
            <a:r>
              <a:rPr lang="en-US" altLang="ko-KR" smtClean="0"/>
              <a:t> in order to </a:t>
            </a:r>
            <a:r>
              <a:rPr lang="en-US" altLang="ko-KR" u="sng" smtClean="0"/>
              <a:t>quickly and effectively</a:t>
            </a:r>
            <a:r>
              <a:rPr lang="en-US" altLang="ko-KR" smtClean="0"/>
              <a:t> treat affected patients.</a:t>
            </a:r>
            <a:endParaRPr lang="en-US" altLang="ko-KR" spc="-15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buFontTx/>
              <a:buChar char="-"/>
            </a:pP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26" y="1006929"/>
            <a:ext cx="21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Purpose of the Project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18243" b="42403"/>
          <a:stretch>
            <a:fillRect/>
          </a:stretch>
        </p:blipFill>
        <p:spPr bwMode="auto">
          <a:xfrm>
            <a:off x="1360805" y="1757680"/>
            <a:ext cx="8982075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996315" cy="754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0</a:t>
            </a:r>
            <a:r>
              <a:rPr lang="ko-KR" altLang="en-US" sz="4400" spc="-269">
                <a:solidFill>
                  <a:srgbClr val="00002F"/>
                </a:solidFill>
                <a:latin typeface="나눔스퀘어 Bold"/>
                <a:ea typeface="나눔스퀘어 Bold"/>
              </a:rPr>
              <a:t>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나눔스퀘어 Bold"/>
                <a:ea typeface="나눔스퀘어 Bold"/>
              </a:rPr>
              <a:t>In &amp; Out Information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4012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09" y="427233"/>
            <a:ext cx="3954780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In &amp; Out Information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2985" y="986609"/>
            <a:ext cx="2173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Image Preprocessing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64468" y="2430704"/>
            <a:ext cx="5536892" cy="41313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6" name="TextBox 35"/>
          <p:cNvSpPr txBox="1"/>
          <p:nvPr/>
        </p:nvSpPr>
        <p:spPr>
          <a:xfrm>
            <a:off x="633655" y="1979548"/>
            <a:ext cx="2048584" cy="36933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Dcm Header Data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85064" y="1931516"/>
            <a:ext cx="1526426" cy="36933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metadata.csv</a:t>
            </a:r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2400"/>
          <a:stretch>
            <a:fillRect/>
          </a:stretch>
        </p:blipFill>
        <p:spPr>
          <a:xfrm>
            <a:off x="6585744" y="2515592"/>
            <a:ext cx="5474176" cy="11064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5801360" y="2702560"/>
            <a:ext cx="720000" cy="59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49200" y="6267600"/>
            <a:ext cx="3416400" cy="201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4012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10" y="427233"/>
            <a:ext cx="3954779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In &amp; Out Information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2985" y="986609"/>
            <a:ext cx="2173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Image Preprocessing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81736" y="1989708"/>
            <a:ext cx="1614879" cy="36933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Image ID.dcm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055168" y="4252456"/>
            <a:ext cx="10518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512x512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04640" y="2682240"/>
            <a:ext cx="720000" cy="59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AF9FA"/>
              </a:clrFrom>
              <a:clrTo>
                <a:srgbClr val="FAF9FA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709256" y="2881536"/>
            <a:ext cx="4182216" cy="108128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0" name="TextBox 39"/>
          <p:cNvSpPr txBox="1"/>
          <p:nvPr/>
        </p:nvSpPr>
        <p:spPr>
          <a:xfrm>
            <a:off x="3810000" y="2184400"/>
            <a:ext cx="30441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Windowing and Converting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230983" y="1931516"/>
            <a:ext cx="1575957" cy="36933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Image ID.png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788160" y="2509520"/>
            <a:ext cx="1574800" cy="157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DICOM file</a:t>
            </a:r>
          </a:p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Pixel Data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49920" y="2407920"/>
            <a:ext cx="828000" cy="82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tx1"/>
                </a:solidFill>
              </a:rPr>
              <a:t>PNG file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40128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310" y="427233"/>
            <a:ext cx="3954779" cy="570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rgbClr val="00002F"/>
                </a:solidFill>
                <a:latin typeface="나눔스퀘어 ExtraBold"/>
                <a:ea typeface="나눔스퀘어 ExtraBold"/>
              </a:rPr>
              <a:t>In &amp; Out Information</a:t>
            </a:r>
            <a:endParaRPr lang="ko-KR" altLang="en-US" sz="3200" b="1" spc="-13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2" y="498947"/>
            <a:ext cx="534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9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085" y="996769"/>
            <a:ext cx="11830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9">
                <a:solidFill>
                  <a:srgbClr val="00002F"/>
                </a:solidFill>
                <a:latin typeface="나눔스퀘어 ExtraBold"/>
                <a:ea typeface="나눔스퀘어 ExtraBold"/>
              </a:rPr>
              <a:t>Data Form</a:t>
            </a:r>
            <a:endParaRPr lang="ko-KR" altLang="en-US" spc="-149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56480" y="2316480"/>
            <a:ext cx="1800000" cy="180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800" b="1"/>
              <a:t>Network</a:t>
            </a:r>
            <a:endParaRPr lang="ko-KR" altLang="en-US" b="1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840480" y="3210560"/>
            <a:ext cx="720000" cy="59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59600" y="3210560"/>
            <a:ext cx="720000" cy="59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21840" y="4815840"/>
            <a:ext cx="15462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[256, 256, 3]</a:t>
            </a:r>
            <a:endParaRPr lang="ko-KR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9123680" y="4734560"/>
            <a:ext cx="749935" cy="3594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[1, 6]</a:t>
            </a:r>
            <a:endParaRPr lang="ko-KR" alt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2336800" y="4419600"/>
            <a:ext cx="8216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Image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154160" y="4389120"/>
            <a:ext cx="7056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Class</a:t>
            </a:r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516063" y="2185984"/>
            <a:ext cx="2172017" cy="21510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TextBox 31"/>
          <p:cNvSpPr txBox="1"/>
          <p:nvPr/>
        </p:nvSpPr>
        <p:spPr>
          <a:xfrm>
            <a:off x="7640319" y="2499360"/>
            <a:ext cx="4519295" cy="11849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[any, epidural, intraparenchymal, </a:t>
            </a:r>
          </a:p>
          <a:p>
            <a:pPr lvl="0">
              <a:defRPr lang="ko-KR" altLang="en-US"/>
            </a:pPr>
            <a:r>
              <a:rPr lang="en-US" altLang="ko-KR" b="1"/>
              <a:t>intraventricular,subarachnoid, subdural]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[ 1.14, -0.12, 0.29, 0.25, 0.73, 1.15]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326640" y="1737360"/>
            <a:ext cx="7175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Input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042400" y="1747520"/>
            <a:ext cx="8867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output</a:t>
            </a:r>
            <a:endParaRPr lang="ko-KR" alt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1348</Words>
  <Application>Microsoft Office PowerPoint</Application>
  <PresentationFormat>사용자 지정</PresentationFormat>
  <Paragraphs>299</Paragraphs>
  <Slides>41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굴림</vt:lpstr>
      <vt:lpstr>Arial</vt:lpstr>
      <vt:lpstr>맑은 고딕</vt:lpstr>
      <vt:lpstr>나눔스퀘어 ExtraBold</vt:lpstr>
      <vt:lpstr>나눔스퀘어 Bold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장규영</cp:lastModifiedBy>
  <cp:revision>285</cp:revision>
  <dcterms:created xsi:type="dcterms:W3CDTF">2017-05-29T09:12:16Z</dcterms:created>
  <dcterms:modified xsi:type="dcterms:W3CDTF">2019-12-25T03:29:49Z</dcterms:modified>
</cp:coreProperties>
</file>